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9" r:id="rId3"/>
    <p:sldId id="263" r:id="rId4"/>
    <p:sldId id="264" r:id="rId5"/>
    <p:sldId id="265" r:id="rId6"/>
    <p:sldId id="266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B1B"/>
    <a:srgbClr val="163655"/>
    <a:srgbClr val="7F8289"/>
    <a:srgbClr val="172736"/>
    <a:srgbClr val="163B5E"/>
    <a:srgbClr val="171C21"/>
    <a:srgbClr val="2A88CB"/>
    <a:srgbClr val="0D2129"/>
    <a:srgbClr val="252525"/>
    <a:srgbClr val="0B2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0717-82C9-F752-F37D-C99BAF107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6B4321-B306-E2DB-9E34-239186291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4FF2E-1979-A393-AF64-992B4143A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1F0BA-171F-4EA0-AF1B-74E683067FF1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BB5E8-CC1F-3BF7-9FF6-AD6EC7CD1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FD300-967D-6721-A566-F2549BB4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A173-1335-4C0C-B99A-DFA8444D1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3281-7244-4FD2-CADE-B2437954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EED9-A35D-883B-9C47-1555AE796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16F35-23F4-F134-9D41-D8EBF232D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1F0BA-171F-4EA0-AF1B-74E683067FF1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61306-63CC-207B-7FCC-37A8ECF2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D48CF-08F0-925A-690A-F5E7E0FF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A173-1335-4C0C-B99A-DFA8444D1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10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9FFDAE-084E-C2C6-031B-21EFB829D3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B7490-FE66-B1FB-A337-2411BAFB2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CA734-CB77-9C38-E64A-B48B4C34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1F0BA-171F-4EA0-AF1B-74E683067FF1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52FA5-C135-8D16-C306-D44BD3DA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2E871-2775-0289-0528-66D86EBC1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A173-1335-4C0C-B99A-DFA8444D1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11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6D1-799A-6E55-E368-2EB91AF9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62108-F98F-0DCA-A488-4DC26B0BC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2F249-C2CB-3483-6882-8485982E2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1F0BA-171F-4EA0-AF1B-74E683067FF1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E8C22-D884-1356-A16D-FB1432DF4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BB3CB-E110-0C17-49DE-119377BE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A173-1335-4C0C-B99A-DFA8444D1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99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2D272-3833-F921-188F-8AB8EF7FB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2A34C-BD00-8616-616D-C68ECE633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E721F-C2EC-DA62-1856-B88C52D28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1F0BA-171F-4EA0-AF1B-74E683067FF1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A7F81-293C-3B33-EC1F-293EAC0F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D6F0F-21BE-00E5-B6BD-8F5444A04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A173-1335-4C0C-B99A-DFA8444D1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FFE8-62F8-0375-7B82-037B1232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DDC8F-005B-1695-E92B-9BB754176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E45AB-7C5A-2217-B545-9F1BEFFF5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80444-F5DC-9992-4C31-0F482FEAA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1F0BA-171F-4EA0-AF1B-74E683067FF1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4E43C-8DA4-9970-7E5E-509B8FFC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75122-358F-2551-C058-2FA4F34CC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A173-1335-4C0C-B99A-DFA8444D1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62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C3A0A-E42D-90B9-5BFE-92BDEE81E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5C88C-BADA-0C32-B033-6C133EA56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624F5-9B3E-9A7F-164B-D423756AA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9C1649-CE27-94F5-C3FA-8604A3EAC5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23C6F7-E72E-A5CD-6015-8D8CA1E41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CAE41B-F7D6-2EB5-6871-2D07D72A1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1F0BA-171F-4EA0-AF1B-74E683067FF1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ED29D4-18E0-3EE2-44FE-9C15AFAE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F710F2-F30C-BCBD-ED06-99A0961BC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A173-1335-4C0C-B99A-DFA8444D1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4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096D-5124-C354-31DC-A10BAB0E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EA5E9-92B7-F2C0-9D5B-88416BA8C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1F0BA-171F-4EA0-AF1B-74E683067FF1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4DD64-E71A-FCDE-5FFC-FD84AE9B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4FAB5-0E23-CDA1-2098-44C52A51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A173-1335-4C0C-B99A-DFA8444D1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5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F570DC-7AD0-8445-FAD7-DE1DD5AD0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1F0BA-171F-4EA0-AF1B-74E683067FF1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003020-675B-5E4C-14E6-59AF7EE8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0ED30-C973-EF11-4ABB-C990EC9A7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A173-1335-4C0C-B99A-DFA8444D1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33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A68F2-B6EA-19F8-1989-708FDD551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2E361-7933-B2FB-EE50-2474E311E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CD883-B826-8805-E186-EBC0AA493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2DD24-BD31-278F-3848-E635D437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1F0BA-171F-4EA0-AF1B-74E683067FF1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EDF6C-D67C-BE27-7A43-DAD1F918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12626-E973-8B10-0245-75C9EA283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A173-1335-4C0C-B99A-DFA8444D1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0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6DD9-21D8-791F-1E0A-30BF963E8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9A3DBE-62A6-D0EA-E976-D84CCE249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8AE400-B6F1-EEB7-09B5-1EA6C14CC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AE349-C017-9B78-AC81-FCF21BD9D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1F0BA-171F-4EA0-AF1B-74E683067FF1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4B793F-6ED8-2B88-0A83-D86358C5F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88E04-7E7D-DAF0-4647-988E78234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A173-1335-4C0C-B99A-DFA8444D1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87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tx1">
                <a:lumMod val="75000"/>
                <a:lumOff val="25000"/>
              </a:schemeClr>
            </a:gs>
            <a:gs pos="69000">
              <a:schemeClr val="bg2">
                <a:lumMod val="10000"/>
              </a:schemeClr>
            </a:gs>
            <a:gs pos="100000">
              <a:schemeClr val="tx2">
                <a:lumMod val="90000"/>
                <a:lumOff val="1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01E790-82FD-8CD3-27EE-8D14B6FF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8753A-D5D9-E40C-E50E-93CFB295E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58409-559E-432B-5169-344EAE6FB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01F0BA-171F-4EA0-AF1B-74E683067FF1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E911F-9962-68CA-2A56-C4B04EA11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2FBF5-4B8B-8311-B01B-6F406953E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61A173-1335-4C0C-B99A-DFA8444D1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47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C0C75F-7464-BDFC-E080-CE7E51895CEC}"/>
              </a:ext>
            </a:extLst>
          </p:cNvPr>
          <p:cNvSpPr txBox="1"/>
          <p:nvPr/>
        </p:nvSpPr>
        <p:spPr>
          <a:xfrm>
            <a:off x="2780041" y="2352675"/>
            <a:ext cx="37524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Product and job mission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Knowledge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Skill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Awarding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434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9706FC-B3A3-7199-4AC4-B2CEF9451D1F}"/>
              </a:ext>
            </a:extLst>
          </p:cNvPr>
          <p:cNvSpPr txBox="1"/>
          <p:nvPr/>
        </p:nvSpPr>
        <p:spPr>
          <a:xfrm>
            <a:off x="190500" y="190500"/>
            <a:ext cx="204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1. Purpose</a:t>
            </a:r>
          </a:p>
        </p:txBody>
      </p:sp>
      <p:sp>
        <p:nvSpPr>
          <p:cNvPr id="4" name="Half Frame 3">
            <a:extLst>
              <a:ext uri="{FF2B5EF4-FFF2-40B4-BE49-F238E27FC236}">
                <a16:creationId xmlns:a16="http://schemas.microsoft.com/office/drawing/2014/main" id="{2F4BBC46-9B9D-5FB6-B9B9-DEA4E945569F}"/>
              </a:ext>
            </a:extLst>
          </p:cNvPr>
          <p:cNvSpPr/>
          <p:nvPr/>
        </p:nvSpPr>
        <p:spPr>
          <a:xfrm>
            <a:off x="298690" y="5273075"/>
            <a:ext cx="2603500" cy="1483380"/>
          </a:xfrm>
          <a:prstGeom prst="halfFrame">
            <a:avLst>
              <a:gd name="adj1" fmla="val 13966"/>
              <a:gd name="adj2" fmla="val 1370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BB32E-606A-09A2-DCCA-312C477A5875}"/>
              </a:ext>
            </a:extLst>
          </p:cNvPr>
          <p:cNvSpPr txBox="1"/>
          <p:nvPr/>
        </p:nvSpPr>
        <p:spPr>
          <a:xfrm>
            <a:off x="457440" y="4442078"/>
            <a:ext cx="2393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I difficult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(Problem)</a:t>
            </a:r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D3F5ED-5BF8-B886-3D1C-DE8C007385CA}"/>
              </a:ext>
            </a:extLst>
          </p:cNvPr>
          <p:cNvSpPr txBox="1"/>
          <p:nvPr/>
        </p:nvSpPr>
        <p:spPr>
          <a:xfrm>
            <a:off x="3084754" y="3044075"/>
            <a:ext cx="1822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I want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(Target)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FF6FD-59FA-4E9B-98F3-CC197078E4E9}"/>
              </a:ext>
            </a:extLst>
          </p:cNvPr>
          <p:cNvSpPr txBox="1"/>
          <p:nvPr/>
        </p:nvSpPr>
        <p:spPr>
          <a:xfrm>
            <a:off x="5496165" y="1526787"/>
            <a:ext cx="2940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I do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(Solution)</a:t>
            </a: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EF94C62A-03EF-61D3-8A3D-61FB3DAA95D9}"/>
              </a:ext>
            </a:extLst>
          </p:cNvPr>
          <p:cNvSpPr/>
          <p:nvPr/>
        </p:nvSpPr>
        <p:spPr>
          <a:xfrm>
            <a:off x="2851390" y="3801665"/>
            <a:ext cx="2603500" cy="1483380"/>
          </a:xfrm>
          <a:prstGeom prst="halfFrame">
            <a:avLst>
              <a:gd name="adj1" fmla="val 13966"/>
              <a:gd name="adj2" fmla="val 1370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9316190B-3343-7722-0CBA-3A1C1A1F985F}"/>
              </a:ext>
            </a:extLst>
          </p:cNvPr>
          <p:cNvSpPr/>
          <p:nvPr/>
        </p:nvSpPr>
        <p:spPr>
          <a:xfrm>
            <a:off x="5404090" y="2336125"/>
            <a:ext cx="2603500" cy="1483380"/>
          </a:xfrm>
          <a:prstGeom prst="halfFrame">
            <a:avLst>
              <a:gd name="adj1" fmla="val 13966"/>
              <a:gd name="adj2" fmla="val 1370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CCA4B7-04B1-488D-9B84-E3584F309718}"/>
              </a:ext>
            </a:extLst>
          </p:cNvPr>
          <p:cNvSpPr txBox="1"/>
          <p:nvPr/>
        </p:nvSpPr>
        <p:spPr>
          <a:xfrm>
            <a:off x="482841" y="5427098"/>
            <a:ext cx="4470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I don’t know: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bg1">
                    <a:lumMod val="95000"/>
                  </a:schemeClr>
                </a:solidFill>
              </a:rPr>
              <a:t>how many dies?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i="1" dirty="0">
                <a:solidFill>
                  <a:schemeClr val="bg1">
                    <a:lumMod val="95000"/>
                  </a:schemeClr>
                </a:solidFill>
              </a:rPr>
              <a:t> trouble history?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i="1" dirty="0">
                <a:solidFill>
                  <a:schemeClr val="bg1">
                    <a:lumMod val="95000"/>
                  </a:schemeClr>
                </a:solidFill>
              </a:rPr>
              <a:t>Where is it store?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i="1" dirty="0">
                <a:solidFill>
                  <a:schemeClr val="bg1">
                    <a:lumMod val="95000"/>
                  </a:schemeClr>
                </a:solidFill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99C947-A8B0-8CDC-9BBE-5D46484A5E85}"/>
              </a:ext>
            </a:extLst>
          </p:cNvPr>
          <p:cNvSpPr txBox="1"/>
          <p:nvPr/>
        </p:nvSpPr>
        <p:spPr>
          <a:xfrm>
            <a:off x="3086341" y="3999007"/>
            <a:ext cx="4832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>
                    <a:lumMod val="95000"/>
                  </a:schemeClr>
                </a:solidFill>
              </a:rPr>
              <a:t>Check all CVN dies</a:t>
            </a:r>
          </a:p>
          <a:p>
            <a:r>
              <a:rPr lang="en-US" sz="1600" b="1" i="1" dirty="0">
                <a:solidFill>
                  <a:schemeClr val="bg1">
                    <a:lumMod val="95000"/>
                  </a:schemeClr>
                </a:solidFill>
              </a:rPr>
              <a:t>Check all trouble history</a:t>
            </a:r>
          </a:p>
          <a:p>
            <a:r>
              <a:rPr lang="en-US" sz="1600" b="1" i="1" dirty="0">
                <a:solidFill>
                  <a:schemeClr val="bg1">
                    <a:lumMod val="95000"/>
                  </a:schemeClr>
                </a:solidFill>
              </a:rPr>
              <a:t>Remove manual job such as input/call/confirm</a:t>
            </a:r>
          </a:p>
          <a:p>
            <a:r>
              <a:rPr lang="en-US" sz="1600" b="1" i="1" dirty="0">
                <a:solidFill>
                  <a:schemeClr val="bg1">
                    <a:lumMod val="95000"/>
                  </a:schemeClr>
                </a:solidFill>
              </a:rPr>
              <a:t>Check all inform on one system by 1 click</a:t>
            </a:r>
          </a:p>
          <a:p>
            <a:r>
              <a:rPr lang="en-US" sz="1600" b="1" i="1" dirty="0">
                <a:solidFill>
                  <a:schemeClr val="bg1">
                    <a:lumMod val="95000"/>
                  </a:schemeClr>
                </a:solidFill>
              </a:rPr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2DB396-DDA2-D4DC-7823-AE1A2375D450}"/>
              </a:ext>
            </a:extLst>
          </p:cNvPr>
          <p:cNvSpPr txBox="1"/>
          <p:nvPr/>
        </p:nvSpPr>
        <p:spPr>
          <a:xfrm>
            <a:off x="5597766" y="2586536"/>
            <a:ext cx="3270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>
                    <a:lumMod val="95000"/>
                  </a:schemeClr>
                </a:solidFill>
              </a:rPr>
              <a:t>Build Die Management System</a:t>
            </a:r>
          </a:p>
          <a:p>
            <a:r>
              <a:rPr lang="en-US" sz="1600" b="1" i="1" dirty="0">
                <a:solidFill>
                  <a:schemeClr val="bg1">
                    <a:lumMod val="95000"/>
                  </a:schemeClr>
                </a:solidFill>
              </a:rPr>
              <a:t>Quickly,</a:t>
            </a:r>
          </a:p>
          <a:p>
            <a:r>
              <a:rPr lang="en-US" sz="1600" b="1" i="1" dirty="0">
                <a:solidFill>
                  <a:schemeClr val="bg1">
                    <a:lumMod val="95000"/>
                  </a:schemeClr>
                </a:solidFill>
              </a:rPr>
              <a:t>Exactly,</a:t>
            </a:r>
          </a:p>
          <a:p>
            <a:r>
              <a:rPr lang="en-US" sz="1600" b="1" i="1" dirty="0">
                <a:solidFill>
                  <a:schemeClr val="bg1">
                    <a:lumMod val="95000"/>
                  </a:schemeClr>
                </a:solidFill>
              </a:rPr>
              <a:t>Real-time…</a:t>
            </a:r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id="{4AD4FBAF-5C11-267B-78C2-32E9C1657826}"/>
              </a:ext>
            </a:extLst>
          </p:cNvPr>
          <p:cNvSpPr/>
          <p:nvPr/>
        </p:nvSpPr>
        <p:spPr>
          <a:xfrm>
            <a:off x="8007590" y="835010"/>
            <a:ext cx="2603500" cy="1483380"/>
          </a:xfrm>
          <a:prstGeom prst="halfFrame">
            <a:avLst>
              <a:gd name="adj1" fmla="val 13966"/>
              <a:gd name="adj2" fmla="val 1370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1DF6FC-8F75-F13C-2920-AD78F69342BC}"/>
              </a:ext>
            </a:extLst>
          </p:cNvPr>
          <p:cNvSpPr txBox="1"/>
          <p:nvPr/>
        </p:nvSpPr>
        <p:spPr>
          <a:xfrm>
            <a:off x="8191741" y="1038091"/>
            <a:ext cx="36573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>
                    <a:lumMod val="95000"/>
                  </a:schemeClr>
                </a:solidFill>
              </a:rPr>
              <a:t>Overall all  progress</a:t>
            </a:r>
          </a:p>
          <a:p>
            <a:r>
              <a:rPr lang="en-US" sz="1600" b="1" i="1" dirty="0">
                <a:solidFill>
                  <a:schemeClr val="bg1">
                    <a:lumMod val="95000"/>
                  </a:schemeClr>
                </a:solidFill>
              </a:rPr>
              <a:t>Understand current die situation.</a:t>
            </a:r>
          </a:p>
          <a:p>
            <a:r>
              <a:rPr lang="en-US" sz="1600" b="1" i="1" dirty="0">
                <a:solidFill>
                  <a:schemeClr val="bg1">
                    <a:lumMod val="95000"/>
                  </a:schemeClr>
                </a:solidFill>
              </a:rPr>
              <a:t>Quick solving issue</a:t>
            </a:r>
          </a:p>
          <a:p>
            <a:r>
              <a:rPr lang="en-US" sz="1600" b="1" i="1" dirty="0">
                <a:solidFill>
                  <a:schemeClr val="bg1">
                    <a:lumMod val="95000"/>
                  </a:schemeClr>
                </a:solidFill>
              </a:rPr>
              <a:t>Take necessary action for Q,C,D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786ED4-446A-1060-C74C-3FA08A9B458E}"/>
              </a:ext>
            </a:extLst>
          </p:cNvPr>
          <p:cNvSpPr txBox="1"/>
          <p:nvPr/>
        </p:nvSpPr>
        <p:spPr>
          <a:xfrm>
            <a:off x="2448165" y="5439068"/>
            <a:ext cx="60960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To Know, I have to: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i="1" dirty="0">
                <a:solidFill>
                  <a:schemeClr val="bg1">
                    <a:lumMod val="95000"/>
                  </a:schemeClr>
                </a:solidFill>
              </a:rPr>
              <a:t>Ask PUR/PAE experience members,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i="1" dirty="0">
                <a:solidFill>
                  <a:schemeClr val="bg1">
                    <a:lumMod val="95000"/>
                  </a:schemeClr>
                </a:solidFill>
              </a:rPr>
              <a:t>Call to supplier,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i="1" dirty="0">
                <a:solidFill>
                  <a:schemeClr val="bg1">
                    <a:lumMod val="95000"/>
                  </a:schemeClr>
                </a:solidFill>
              </a:rPr>
              <a:t>Search on mail, some folder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i="1" dirty="0">
                <a:solidFill>
                  <a:schemeClr val="bg1">
                    <a:lumMod val="95000"/>
                  </a:schemeClr>
                </a:solidFill>
              </a:rPr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252FDB-5D1D-853B-EDF6-8897C32FE20B}"/>
              </a:ext>
            </a:extLst>
          </p:cNvPr>
          <p:cNvSpPr txBox="1"/>
          <p:nvPr/>
        </p:nvSpPr>
        <p:spPr>
          <a:xfrm>
            <a:off x="8007590" y="62311"/>
            <a:ext cx="2940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I Expect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(Purpose)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940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56C98FD-1A2F-3C0E-61DB-63FD4D7F05CE}"/>
              </a:ext>
            </a:extLst>
          </p:cNvPr>
          <p:cNvSpPr txBox="1"/>
          <p:nvPr/>
        </p:nvSpPr>
        <p:spPr>
          <a:xfrm>
            <a:off x="60800" y="4108517"/>
            <a:ext cx="164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Cáp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5C16DA-12A9-64C2-BF4B-F4937736F114}"/>
              </a:ext>
            </a:extLst>
          </p:cNvPr>
          <p:cNvSpPr txBox="1"/>
          <p:nvPr/>
        </p:nvSpPr>
        <p:spPr>
          <a:xfrm>
            <a:off x="1" y="35276"/>
            <a:ext cx="4222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Tổng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PAE mission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DA3FDEE-9EBB-9FEB-C48F-B9067BFEB2D9}"/>
              </a:ext>
            </a:extLst>
          </p:cNvPr>
          <p:cNvGrpSpPr/>
          <p:nvPr/>
        </p:nvGrpSpPr>
        <p:grpSpPr>
          <a:xfrm>
            <a:off x="547587" y="615966"/>
            <a:ext cx="6542963" cy="5474699"/>
            <a:chOff x="623787" y="224036"/>
            <a:chExt cx="6542963" cy="5474699"/>
          </a:xfrm>
        </p:grpSpPr>
        <p:pic>
          <p:nvPicPr>
            <p:cNvPr id="2" name="Picture 1" descr="A close-up of a printer&#10;&#10;AI-generated content may be incorrect.">
              <a:extLst>
                <a:ext uri="{FF2B5EF4-FFF2-40B4-BE49-F238E27FC236}">
                  <a16:creationId xmlns:a16="http://schemas.microsoft.com/office/drawing/2014/main" id="{9E5A64F1-1C59-47A7-4268-D0FE6FF6D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5068" y="2161690"/>
              <a:ext cx="2084237" cy="18445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936F34-DB51-9977-8A3C-B0FF6FF609A0}"/>
                </a:ext>
              </a:extLst>
            </p:cNvPr>
            <p:cNvSpPr txBox="1"/>
            <p:nvPr/>
          </p:nvSpPr>
          <p:spPr>
            <a:xfrm>
              <a:off x="2893467" y="1465910"/>
              <a:ext cx="1641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Linh kiện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nhựa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chức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năng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9BE5DC-507D-DA68-794E-CBB8A66596C5}"/>
                </a:ext>
              </a:extLst>
            </p:cNvPr>
            <p:cNvSpPr/>
            <p:nvPr/>
          </p:nvSpPr>
          <p:spPr>
            <a:xfrm>
              <a:off x="1188470" y="778622"/>
              <a:ext cx="4637435" cy="4637435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close-up of a computer device&#10;&#10;AI-generated content may be incorrect.">
              <a:extLst>
                <a:ext uri="{FF2B5EF4-FFF2-40B4-BE49-F238E27FC236}">
                  <a16:creationId xmlns:a16="http://schemas.microsoft.com/office/drawing/2014/main" id="{FCBFC792-EE0C-8E8A-E387-10D7B433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713" y="1005095"/>
              <a:ext cx="1335784" cy="1318356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7" name="Picture 6" descr="A metal piece of metal&#10;&#10;AI-generated content may be incorrect.">
              <a:extLst>
                <a:ext uri="{FF2B5EF4-FFF2-40B4-BE49-F238E27FC236}">
                  <a16:creationId xmlns:a16="http://schemas.microsoft.com/office/drawing/2014/main" id="{8EAE9B27-CB0F-D072-94D8-E14D24500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608" y="2889587"/>
              <a:ext cx="1436593" cy="1397664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8" name="Picture 7" descr="A group of green electronic components&#10;&#10;AI-generated content may be incorrect.">
              <a:extLst>
                <a:ext uri="{FF2B5EF4-FFF2-40B4-BE49-F238E27FC236}">
                  <a16:creationId xmlns:a16="http://schemas.microsoft.com/office/drawing/2014/main" id="{03913E29-3D18-F2BD-880A-C4A61D684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7480" y="1088769"/>
              <a:ext cx="978408" cy="948096"/>
            </a:xfrm>
            <a:prstGeom prst="ellipse">
              <a:avLst/>
            </a:prstGeom>
            <a:ln w="63500" cap="rnd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0" name="Picture 9" descr="Several colored wires with connectors&#10;&#10;AI-generated content may be incorrect.">
              <a:extLst>
                <a:ext uri="{FF2B5EF4-FFF2-40B4-BE49-F238E27FC236}">
                  <a16:creationId xmlns:a16="http://schemas.microsoft.com/office/drawing/2014/main" id="{5563B71D-A59D-8E00-CFFC-A7780EE30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87" y="2717064"/>
              <a:ext cx="978408" cy="1002615"/>
            </a:xfrm>
            <a:prstGeom prst="ellipse">
              <a:avLst/>
            </a:prstGeom>
            <a:ln w="63500" cap="rnd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0" descr="A collage of small electric motors&#10;&#10;AI-generated content may be incorrect.">
              <a:extLst>
                <a:ext uri="{FF2B5EF4-FFF2-40B4-BE49-F238E27FC236}">
                  <a16:creationId xmlns:a16="http://schemas.microsoft.com/office/drawing/2014/main" id="{E6669180-9C29-9B7A-5D7F-F6DC6456C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326" y="4243204"/>
              <a:ext cx="978408" cy="983492"/>
            </a:xfrm>
            <a:prstGeom prst="ellipse">
              <a:avLst/>
            </a:prstGeom>
            <a:ln w="63500" cap="rnd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2AE96B7-CCC0-CAA3-7ABB-893D985711EA}"/>
                </a:ext>
              </a:extLst>
            </p:cNvPr>
            <p:cNvSpPr/>
            <p:nvPr/>
          </p:nvSpPr>
          <p:spPr>
            <a:xfrm>
              <a:off x="3407153" y="4720327"/>
              <a:ext cx="978408" cy="97840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Khác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6" name="Picture 15" descr="A blue gear with a red and yellow arrow&#10;&#10;AI-generated content may be incorrect.">
              <a:extLst>
                <a:ext uri="{FF2B5EF4-FFF2-40B4-BE49-F238E27FC236}">
                  <a16:creationId xmlns:a16="http://schemas.microsoft.com/office/drawing/2014/main" id="{6485EC7E-026B-B26D-8B05-820EE2BD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2712" y="224036"/>
              <a:ext cx="1342523" cy="1286115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97CF69-9195-89FE-CB17-CBD1458A9A91}"/>
                </a:ext>
              </a:extLst>
            </p:cNvPr>
            <p:cNvSpPr txBox="1"/>
            <p:nvPr/>
          </p:nvSpPr>
          <p:spPr>
            <a:xfrm>
              <a:off x="836750" y="2041704"/>
              <a:ext cx="1641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Bản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mạch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413B0E-BB82-44B3-A7A2-F00BD95C51CA}"/>
                </a:ext>
              </a:extLst>
            </p:cNvPr>
            <p:cNvSpPr txBox="1"/>
            <p:nvPr/>
          </p:nvSpPr>
          <p:spPr>
            <a:xfrm>
              <a:off x="4674405" y="2274177"/>
              <a:ext cx="1641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Linh kiện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nhựa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ngoại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quan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6E97CC-5E32-7C07-7EEB-A51FDA718418}"/>
                </a:ext>
              </a:extLst>
            </p:cNvPr>
            <p:cNvSpPr txBox="1"/>
            <p:nvPr/>
          </p:nvSpPr>
          <p:spPr>
            <a:xfrm>
              <a:off x="5276119" y="4308840"/>
              <a:ext cx="1890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Ép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dập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kim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loại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3D7C3D-6690-82A5-9CE9-A4719CAE9A26}"/>
                </a:ext>
              </a:extLst>
            </p:cNvPr>
            <p:cNvSpPr txBox="1"/>
            <p:nvPr/>
          </p:nvSpPr>
          <p:spPr>
            <a:xfrm>
              <a:off x="957505" y="5229845"/>
              <a:ext cx="1641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Motor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51C035E-066E-D373-735D-8D4248998278}"/>
                </a:ext>
              </a:extLst>
            </p:cNvPr>
            <p:cNvSpPr/>
            <p:nvPr/>
          </p:nvSpPr>
          <p:spPr>
            <a:xfrm>
              <a:off x="2559316" y="3923390"/>
              <a:ext cx="1895742" cy="3878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00"/>
                  </a:solidFill>
                </a:rPr>
                <a:t>Lazer Printer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FE1F2DD2-88EA-9EC6-8528-19262598D480}"/>
              </a:ext>
            </a:extLst>
          </p:cNvPr>
          <p:cNvSpPr/>
          <p:nvPr/>
        </p:nvSpPr>
        <p:spPr>
          <a:xfrm>
            <a:off x="7842114" y="224036"/>
            <a:ext cx="4222886" cy="6468864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86D09BE-0F7A-26BD-B917-AF87D0022919}"/>
              </a:ext>
            </a:extLst>
          </p:cNvPr>
          <p:cNvCxnSpPr>
            <a:cxnSpLocks/>
            <a:stCxn id="16" idx="7"/>
            <a:endCxn id="38" idx="1"/>
          </p:cNvCxnSpPr>
          <p:nvPr/>
        </p:nvCxnSpPr>
        <p:spPr>
          <a:xfrm rot="16200000" flipH="1">
            <a:off x="4650192" y="266547"/>
            <a:ext cx="2654155" cy="3729687"/>
          </a:xfrm>
          <a:prstGeom prst="bentConnector4">
            <a:avLst>
              <a:gd name="adj1" fmla="val -8613"/>
              <a:gd name="adj2" fmla="val 76812"/>
            </a:avLst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BF26ABD6-3459-13B7-414F-E8B93A34DA11}"/>
              </a:ext>
            </a:extLst>
          </p:cNvPr>
          <p:cNvCxnSpPr>
            <a:cxnSpLocks/>
            <a:stCxn id="6" idx="6"/>
            <a:endCxn id="38" idx="1"/>
          </p:cNvCxnSpPr>
          <p:nvPr/>
        </p:nvCxnSpPr>
        <p:spPr>
          <a:xfrm>
            <a:off x="6094297" y="2056203"/>
            <a:ext cx="1747817" cy="1402265"/>
          </a:xfrm>
          <a:prstGeom prst="bentConnector3">
            <a:avLst>
              <a:gd name="adj1" fmla="val 50000"/>
            </a:avLst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59111C94-45CF-58B3-F9BA-5815453B6870}"/>
              </a:ext>
            </a:extLst>
          </p:cNvPr>
          <p:cNvCxnSpPr>
            <a:cxnSpLocks/>
            <a:stCxn id="7" idx="6"/>
            <a:endCxn id="38" idx="1"/>
          </p:cNvCxnSpPr>
          <p:nvPr/>
        </p:nvCxnSpPr>
        <p:spPr>
          <a:xfrm flipV="1">
            <a:off x="6468001" y="3458468"/>
            <a:ext cx="1374113" cy="521881"/>
          </a:xfrm>
          <a:prstGeom prst="bentConnector3">
            <a:avLst>
              <a:gd name="adj1" fmla="val 37061"/>
            </a:avLst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3C56CF2-AC57-1E6F-476D-12378ED84025}"/>
              </a:ext>
            </a:extLst>
          </p:cNvPr>
          <p:cNvSpPr txBox="1"/>
          <p:nvPr/>
        </p:nvSpPr>
        <p:spPr>
          <a:xfrm>
            <a:off x="7842113" y="301568"/>
            <a:ext cx="42228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Nghiên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cứu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linh kiện </a:t>
            </a:r>
            <a:r>
              <a:rPr lang="en-US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cơ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khí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máy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en-US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lazer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189BCB-6735-8C1E-CCD3-3AEB849781FC}"/>
              </a:ext>
            </a:extLst>
          </p:cNvPr>
          <p:cNvSpPr txBox="1"/>
          <p:nvPr/>
        </p:nvSpPr>
        <p:spPr>
          <a:xfrm>
            <a:off x="8002422" y="1379586"/>
            <a:ext cx="39374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Đảm</a:t>
            </a:r>
            <a:r>
              <a:rPr lang="en-US" sz="240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bảo</a:t>
            </a:r>
            <a:r>
              <a:rPr lang="en-US" sz="240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 </a:t>
            </a:r>
            <a:r>
              <a:rPr lang="en-US" sz="2400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mục</a:t>
            </a:r>
            <a:r>
              <a:rPr lang="en-US" sz="240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tiêu</a:t>
            </a:r>
            <a:endParaRPr lang="en-US" sz="2400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[</a:t>
            </a:r>
            <a:r>
              <a:rPr lang="en-US" sz="2000" b="1" dirty="0">
                <a:solidFill>
                  <a:srgbClr val="FFFF00"/>
                </a:solidFill>
              </a:rPr>
              <a:t>Q-Quality</a:t>
            </a:r>
            <a:r>
              <a:rPr lang="en-US" sz="2000" dirty="0">
                <a:solidFill>
                  <a:srgbClr val="FFFF00"/>
                </a:solidFill>
              </a:rPr>
              <a:t>] </a:t>
            </a:r>
            <a:r>
              <a:rPr lang="en-US" sz="2000" dirty="0" err="1">
                <a:solidFill>
                  <a:srgbClr val="FFFF00"/>
                </a:solidFill>
              </a:rPr>
              <a:t>Chất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lượng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tốt</a:t>
            </a:r>
            <a:endParaRPr lang="en-US" sz="20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[</a:t>
            </a:r>
            <a:r>
              <a:rPr lang="en-US" sz="2000" b="1" dirty="0">
                <a:solidFill>
                  <a:srgbClr val="FFFF00"/>
                </a:solidFill>
              </a:rPr>
              <a:t>C- Cost</a:t>
            </a:r>
            <a:r>
              <a:rPr lang="en-US" sz="2000" dirty="0">
                <a:solidFill>
                  <a:srgbClr val="FFFF00"/>
                </a:solidFill>
              </a:rPr>
              <a:t>] </a:t>
            </a:r>
            <a:r>
              <a:rPr lang="en-US" sz="2000" dirty="0" err="1">
                <a:solidFill>
                  <a:srgbClr val="FFFF00"/>
                </a:solidFill>
              </a:rPr>
              <a:t>Giá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thành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rẻ</a:t>
            </a:r>
            <a:endParaRPr lang="en-US" sz="20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[</a:t>
            </a:r>
            <a:r>
              <a:rPr lang="en-US" sz="2000" b="1" dirty="0">
                <a:solidFill>
                  <a:srgbClr val="FFFF00"/>
                </a:solidFill>
              </a:rPr>
              <a:t>D-</a:t>
            </a:r>
            <a:r>
              <a:rPr lang="en-US" sz="2000" b="1" dirty="0" err="1">
                <a:solidFill>
                  <a:srgbClr val="FFFF00"/>
                </a:solidFill>
              </a:rPr>
              <a:t>Delivey</a:t>
            </a:r>
            <a:r>
              <a:rPr lang="en-US" sz="2000" dirty="0">
                <a:solidFill>
                  <a:srgbClr val="FFFF00"/>
                </a:solidFill>
              </a:rPr>
              <a:t>] Nhanh </a:t>
            </a:r>
            <a:r>
              <a:rPr lang="en-US" sz="2000" dirty="0" err="1">
                <a:solidFill>
                  <a:srgbClr val="FFFF00"/>
                </a:solidFill>
              </a:rPr>
              <a:t>chóng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hoàn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hành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651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1D938-CB8C-18EC-B7D6-35527DADE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FF42513-5757-F4C1-17C3-EC2FC7AF5043}"/>
              </a:ext>
            </a:extLst>
          </p:cNvPr>
          <p:cNvSpPr txBox="1"/>
          <p:nvPr/>
        </p:nvSpPr>
        <p:spPr>
          <a:xfrm>
            <a:off x="0" y="35276"/>
            <a:ext cx="43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Engineer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0A104F-BE1D-0E7D-C2A6-0B4932EE47E4}"/>
              </a:ext>
            </a:extLst>
          </p:cNvPr>
          <p:cNvGrpSpPr/>
          <p:nvPr/>
        </p:nvGrpSpPr>
        <p:grpSpPr>
          <a:xfrm>
            <a:off x="-1491230" y="745357"/>
            <a:ext cx="5467587" cy="5969273"/>
            <a:chOff x="-1478530" y="859657"/>
            <a:chExt cx="5467587" cy="5969273"/>
          </a:xfrm>
        </p:grpSpPr>
        <p:pic>
          <p:nvPicPr>
            <p:cNvPr id="2" name="Picture 1" descr="A close-up of a printer&#10;&#10;AI-generated content may be incorrect.">
              <a:extLst>
                <a:ext uri="{FF2B5EF4-FFF2-40B4-BE49-F238E27FC236}">
                  <a16:creationId xmlns:a16="http://schemas.microsoft.com/office/drawing/2014/main" id="{A1C23C08-EA77-619C-7010-8E74B3B67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1932" y="2772344"/>
              <a:ext cx="2084237" cy="18445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267668-38C1-FC3F-2730-C57E76033653}"/>
                </a:ext>
              </a:extLst>
            </p:cNvPr>
            <p:cNvSpPr txBox="1"/>
            <p:nvPr/>
          </p:nvSpPr>
          <p:spPr>
            <a:xfrm>
              <a:off x="707035" y="2088108"/>
              <a:ext cx="1641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Linh kiện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nhựa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chức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năng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EE7E517-6D7C-DFAB-15C2-0E96B3CC3913}"/>
                </a:ext>
              </a:extLst>
            </p:cNvPr>
            <p:cNvSpPr/>
            <p:nvPr/>
          </p:nvSpPr>
          <p:spPr>
            <a:xfrm>
              <a:off x="-1478530" y="1389276"/>
              <a:ext cx="4637435" cy="4637435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close-up of a computer device&#10;&#10;AI-generated content may be incorrect.">
              <a:extLst>
                <a:ext uri="{FF2B5EF4-FFF2-40B4-BE49-F238E27FC236}">
                  <a16:creationId xmlns:a16="http://schemas.microsoft.com/office/drawing/2014/main" id="{FC52999D-998F-DF7F-EA52-C611EDF3F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531" y="2772344"/>
              <a:ext cx="1335784" cy="1318356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7" name="Picture 6" descr="A metal piece of metal&#10;&#10;AI-generated content may be incorrect.">
              <a:extLst>
                <a:ext uri="{FF2B5EF4-FFF2-40B4-BE49-F238E27FC236}">
                  <a16:creationId xmlns:a16="http://schemas.microsoft.com/office/drawing/2014/main" id="{D59218F6-EB0B-EBB3-BB7B-2A56E526E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938" y="4998492"/>
              <a:ext cx="1436593" cy="1397664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6" name="Picture 15" descr="A blue gear with a red and yellow arrow&#10;&#10;AI-generated content may be incorrect.">
              <a:extLst>
                <a:ext uri="{FF2B5EF4-FFF2-40B4-BE49-F238E27FC236}">
                  <a16:creationId xmlns:a16="http://schemas.microsoft.com/office/drawing/2014/main" id="{C44CCA52-7A08-6015-FE4C-D3342BBDE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043" y="859657"/>
              <a:ext cx="1342523" cy="1286115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725D0D-3E2E-5EB7-16C2-5B5445827047}"/>
                </a:ext>
              </a:extLst>
            </p:cNvPr>
            <p:cNvSpPr txBox="1"/>
            <p:nvPr/>
          </p:nvSpPr>
          <p:spPr>
            <a:xfrm>
              <a:off x="2348046" y="4203989"/>
              <a:ext cx="1641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Linh kiện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nhựa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ngoại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quan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003B22-35A5-4E97-5B33-30DD72FB3A0E}"/>
                </a:ext>
              </a:extLst>
            </p:cNvPr>
            <p:cNvSpPr txBox="1"/>
            <p:nvPr/>
          </p:nvSpPr>
          <p:spPr>
            <a:xfrm>
              <a:off x="1062089" y="6459598"/>
              <a:ext cx="1890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Ép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dập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kim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loại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AAC16B6-68DA-1B5C-4A36-92B3B354B402}"/>
                </a:ext>
              </a:extLst>
            </p:cNvPr>
            <p:cNvSpPr/>
            <p:nvPr/>
          </p:nvSpPr>
          <p:spPr>
            <a:xfrm>
              <a:off x="-107684" y="4534044"/>
              <a:ext cx="1895742" cy="3878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00"/>
                  </a:solidFill>
                </a:rPr>
                <a:t>Lazer Printer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11137A3-80EE-E978-F695-394D0CE9999F}"/>
              </a:ext>
            </a:extLst>
          </p:cNvPr>
          <p:cNvSpPr txBox="1"/>
          <p:nvPr/>
        </p:nvSpPr>
        <p:spPr>
          <a:xfrm>
            <a:off x="4370457" y="131618"/>
            <a:ext cx="4076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rgbClr val="FFFF00"/>
                </a:solidFill>
              </a:rPr>
              <a:t>Đọc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hiểu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bản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vẽ</a:t>
            </a:r>
            <a:r>
              <a:rPr lang="en-US" sz="2000" b="1" dirty="0">
                <a:solidFill>
                  <a:srgbClr val="FFFF00"/>
                </a:solidFill>
              </a:rPr>
              <a:t> 2D/3D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E56779-A0D8-4179-54A7-2120943C50CF}"/>
              </a:ext>
            </a:extLst>
          </p:cNvPr>
          <p:cNvSpPr txBox="1"/>
          <p:nvPr/>
        </p:nvSpPr>
        <p:spPr>
          <a:xfrm>
            <a:off x="8438329" y="177785"/>
            <a:ext cx="3707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rgbClr val="FFFF00"/>
                </a:solidFill>
              </a:rPr>
              <a:t>Kiến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thức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về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ngoại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quan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sản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phẩm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</a:p>
        </p:txBody>
      </p:sp>
      <p:pic>
        <p:nvPicPr>
          <p:cNvPr id="22" name="Picture 21" descr="A blueprint of gears and parts&#10;&#10;AI-generated content may be incorrect.">
            <a:extLst>
              <a:ext uri="{FF2B5EF4-FFF2-40B4-BE49-F238E27FC236}">
                <a16:creationId xmlns:a16="http://schemas.microsoft.com/office/drawing/2014/main" id="{DBDCA3E6-E589-5C2B-A913-44F36D1A57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47" y="1674513"/>
            <a:ext cx="1662577" cy="11912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 descr="A blue gear with red and blue details&#10;&#10;AI-generated content may be incorrect.">
            <a:extLst>
              <a:ext uri="{FF2B5EF4-FFF2-40B4-BE49-F238E27FC236}">
                <a16:creationId xmlns:a16="http://schemas.microsoft.com/office/drawing/2014/main" id="{C437C0DC-DF8F-B1B1-5158-658108BAA5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24" y="1672626"/>
            <a:ext cx="1295843" cy="11809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25" descr="A close-up of a pattern&#10;&#10;AI-generated content may be incorrect.">
            <a:extLst>
              <a:ext uri="{FF2B5EF4-FFF2-40B4-BE49-F238E27FC236}">
                <a16:creationId xmlns:a16="http://schemas.microsoft.com/office/drawing/2014/main" id="{50DD3450-CBD0-BBC1-5117-F9D8B4509D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651" y="1929365"/>
            <a:ext cx="1988070" cy="1097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2ACBBC-B350-19A0-57AC-7F5C03AE5CFB}"/>
              </a:ext>
            </a:extLst>
          </p:cNvPr>
          <p:cNvSpPr txBox="1"/>
          <p:nvPr/>
        </p:nvSpPr>
        <p:spPr>
          <a:xfrm>
            <a:off x="4415398" y="457276"/>
            <a:ext cx="38224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FFFF00"/>
                </a:solidFill>
              </a:rPr>
              <a:t>Hiểu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yêu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cầu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bản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vẽ</a:t>
            </a:r>
            <a:endParaRPr lang="en-US" sz="14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FFFF00"/>
                </a:solidFill>
              </a:rPr>
              <a:t>Phát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hiện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điểm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không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phù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hợp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và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phản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hồi</a:t>
            </a:r>
            <a:endParaRPr lang="en-US" sz="14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FFFF00"/>
                </a:solidFill>
              </a:rPr>
              <a:t>Ngăn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ngừa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các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lỗi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từ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thiết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kế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C0D10-DE1A-8455-2A50-AAC072CE4E7E}"/>
              </a:ext>
            </a:extLst>
          </p:cNvPr>
          <p:cNvSpPr txBox="1"/>
          <p:nvPr/>
        </p:nvSpPr>
        <p:spPr>
          <a:xfrm>
            <a:off x="8401897" y="759814"/>
            <a:ext cx="38762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FFFF00"/>
                </a:solidFill>
              </a:rPr>
              <a:t>Ngoại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quan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đẹp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đễ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dàng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tiếp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cận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khách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hàng</a:t>
            </a:r>
            <a:r>
              <a:rPr lang="en-US" sz="1400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FFFF00"/>
                </a:solidFill>
              </a:rPr>
              <a:t>Có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kiến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thức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về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các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loại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nhám</a:t>
            </a:r>
            <a:endParaRPr lang="en-US" sz="14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FFFF00"/>
                </a:solidFill>
              </a:rPr>
              <a:t>Hiểu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các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bước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thực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hiện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làm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bề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mặt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nhám</a:t>
            </a:r>
            <a:r>
              <a:rPr lang="en-US" sz="1400" dirty="0">
                <a:solidFill>
                  <a:srgbClr val="FFFF00"/>
                </a:solidFill>
              </a:rPr>
              <a:t>.</a:t>
            </a:r>
          </a:p>
          <a:p>
            <a:endParaRPr lang="en-US" sz="1400" dirty="0">
              <a:solidFill>
                <a:srgbClr val="FFFF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85ECE0-B5D7-B507-06C2-56B444588470}"/>
              </a:ext>
            </a:extLst>
          </p:cNvPr>
          <p:cNvCxnSpPr>
            <a:cxnSpLocks/>
          </p:cNvCxnSpPr>
          <p:nvPr/>
        </p:nvCxnSpPr>
        <p:spPr>
          <a:xfrm>
            <a:off x="4491402" y="3228945"/>
            <a:ext cx="746017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B1E3E1-57A2-E0BD-C156-A6C0A18859AA}"/>
              </a:ext>
            </a:extLst>
          </p:cNvPr>
          <p:cNvCxnSpPr>
            <a:cxnSpLocks/>
          </p:cNvCxnSpPr>
          <p:nvPr/>
        </p:nvCxnSpPr>
        <p:spPr>
          <a:xfrm flipH="1">
            <a:off x="8398572" y="331672"/>
            <a:ext cx="8827" cy="61553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2761A9-D218-0911-2F0F-759491F138C9}"/>
              </a:ext>
            </a:extLst>
          </p:cNvPr>
          <p:cNvSpPr txBox="1"/>
          <p:nvPr/>
        </p:nvSpPr>
        <p:spPr>
          <a:xfrm>
            <a:off x="4368142" y="3268552"/>
            <a:ext cx="4076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rgbClr val="FFFF00"/>
                </a:solidFill>
              </a:rPr>
              <a:t>Vật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liệu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đúc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nhựa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96F935-1532-3408-00E1-9CF89CD580B0}"/>
              </a:ext>
            </a:extLst>
          </p:cNvPr>
          <p:cNvSpPr txBox="1"/>
          <p:nvPr/>
        </p:nvSpPr>
        <p:spPr>
          <a:xfrm>
            <a:off x="4491402" y="3680644"/>
            <a:ext cx="38762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Các </a:t>
            </a:r>
            <a:r>
              <a:rPr lang="en-US" sz="1400" dirty="0" err="1">
                <a:solidFill>
                  <a:srgbClr val="FFFF00"/>
                </a:solidFill>
              </a:rPr>
              <a:t>loại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nhựa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kĩ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thuật</a:t>
            </a:r>
            <a:endParaRPr lang="en-US" sz="1400" dirty="0">
              <a:solidFill>
                <a:srgbClr val="FFFF00"/>
              </a:solidFill>
            </a:endParaRPr>
          </a:p>
          <a:p>
            <a:r>
              <a:rPr lang="en-US" sz="1400" dirty="0" err="1">
                <a:solidFill>
                  <a:srgbClr val="FFFF00"/>
                </a:solidFill>
              </a:rPr>
              <a:t>Tính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chất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và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ứng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dụng</a:t>
            </a:r>
            <a:r>
              <a:rPr lang="en-US" sz="1400" dirty="0">
                <a:solidFill>
                  <a:srgbClr val="FFFF00"/>
                </a:solidFill>
              </a:rPr>
              <a:t>.</a:t>
            </a:r>
          </a:p>
          <a:p>
            <a:r>
              <a:rPr lang="en-US" sz="1400" dirty="0" err="1">
                <a:solidFill>
                  <a:srgbClr val="FFFF00"/>
                </a:solidFill>
              </a:rPr>
              <a:t>Chất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phụ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gia</a:t>
            </a:r>
            <a:r>
              <a:rPr lang="en-US" sz="1400" dirty="0">
                <a:solidFill>
                  <a:srgbClr val="FFFF00"/>
                </a:solidFill>
              </a:rPr>
              <a:t> (glass fiber, </a:t>
            </a:r>
            <a:r>
              <a:rPr lang="en-US" sz="1400" dirty="0" err="1">
                <a:solidFill>
                  <a:srgbClr val="FFFF00"/>
                </a:solidFill>
              </a:rPr>
              <a:t>phụ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gia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chống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cháy</a:t>
            </a:r>
            <a:r>
              <a:rPr lang="en-US" sz="1400" dirty="0">
                <a:solidFill>
                  <a:srgbClr val="FFFF00"/>
                </a:solidFill>
              </a:rPr>
              <a:t> FR(17),FR(40)</a:t>
            </a:r>
          </a:p>
          <a:p>
            <a:r>
              <a:rPr lang="en-US" sz="1400" dirty="0" err="1">
                <a:solidFill>
                  <a:srgbClr val="FFFF00"/>
                </a:solidFill>
              </a:rPr>
              <a:t>Tiêu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chuẩn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chống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cháy</a:t>
            </a:r>
            <a:r>
              <a:rPr lang="en-US" sz="1400" dirty="0">
                <a:solidFill>
                  <a:srgbClr val="FFFF00"/>
                </a:solidFill>
              </a:rPr>
              <a:t> UL94.</a:t>
            </a:r>
          </a:p>
          <a:p>
            <a:endParaRPr lang="en-US" sz="1400" dirty="0">
              <a:solidFill>
                <a:srgbClr val="FFFF00"/>
              </a:solidFill>
            </a:endParaRPr>
          </a:p>
          <a:p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25" name="Picture 2" descr="IMG_0323">
            <a:extLst>
              <a:ext uri="{FF2B5EF4-FFF2-40B4-BE49-F238E27FC236}">
                <a16:creationId xmlns:a16="http://schemas.microsoft.com/office/drawing/2014/main" id="{7335B377-9656-FCD8-9045-CCE144128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l="11642" t="15517" r="33160" b="21896"/>
          <a:stretch>
            <a:fillRect/>
          </a:stretch>
        </p:blipFill>
        <p:spPr bwMode="auto">
          <a:xfrm>
            <a:off x="4574563" y="4922674"/>
            <a:ext cx="1704479" cy="14499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3D8ABC07-58E3-C087-E6F3-D91DD4D52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 l="14647" t="5211"/>
          <a:stretch>
            <a:fillRect/>
          </a:stretch>
        </p:blipFill>
        <p:spPr bwMode="auto">
          <a:xfrm>
            <a:off x="6382937" y="4908434"/>
            <a:ext cx="1723021" cy="1497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4328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6F4F7-4D78-0BC4-AE5F-A81838CE7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23F8CEA-0669-830E-54E4-3E153AA17E31}"/>
              </a:ext>
            </a:extLst>
          </p:cNvPr>
          <p:cNvGrpSpPr/>
          <p:nvPr/>
        </p:nvGrpSpPr>
        <p:grpSpPr>
          <a:xfrm>
            <a:off x="-1491230" y="745357"/>
            <a:ext cx="5467587" cy="5969273"/>
            <a:chOff x="-1478530" y="859657"/>
            <a:chExt cx="5467587" cy="5969273"/>
          </a:xfrm>
        </p:grpSpPr>
        <p:pic>
          <p:nvPicPr>
            <p:cNvPr id="2" name="Picture 1" descr="A close-up of a printer&#10;&#10;AI-generated content may be incorrect.">
              <a:extLst>
                <a:ext uri="{FF2B5EF4-FFF2-40B4-BE49-F238E27FC236}">
                  <a16:creationId xmlns:a16="http://schemas.microsoft.com/office/drawing/2014/main" id="{B88B56E0-02D7-D7E1-F48E-EAEAC0DF4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1932" y="2772344"/>
              <a:ext cx="2084237" cy="18445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E9852D-2B2F-0B14-06DB-77F0F11AEE42}"/>
                </a:ext>
              </a:extLst>
            </p:cNvPr>
            <p:cNvSpPr txBox="1"/>
            <p:nvPr/>
          </p:nvSpPr>
          <p:spPr>
            <a:xfrm>
              <a:off x="707035" y="2088108"/>
              <a:ext cx="1641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Linh kiện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nhựa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chức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năng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4B563FC-E760-6A1F-AE7B-EC22FB3CD3A5}"/>
                </a:ext>
              </a:extLst>
            </p:cNvPr>
            <p:cNvSpPr/>
            <p:nvPr/>
          </p:nvSpPr>
          <p:spPr>
            <a:xfrm>
              <a:off x="-1478530" y="1389276"/>
              <a:ext cx="4637435" cy="4637435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close-up of a computer device&#10;&#10;AI-generated content may be incorrect.">
              <a:extLst>
                <a:ext uri="{FF2B5EF4-FFF2-40B4-BE49-F238E27FC236}">
                  <a16:creationId xmlns:a16="http://schemas.microsoft.com/office/drawing/2014/main" id="{C6219E37-41ED-0736-192D-9E38BE809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531" y="2772344"/>
              <a:ext cx="1335784" cy="1318356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7" name="Picture 6" descr="A metal piece of metal&#10;&#10;AI-generated content may be incorrect.">
              <a:extLst>
                <a:ext uri="{FF2B5EF4-FFF2-40B4-BE49-F238E27FC236}">
                  <a16:creationId xmlns:a16="http://schemas.microsoft.com/office/drawing/2014/main" id="{8C5AD1D5-A980-11C5-B987-BCBB078EE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938" y="4998492"/>
              <a:ext cx="1436593" cy="1397664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6" name="Picture 15" descr="A blue gear with a red and yellow arrow&#10;&#10;AI-generated content may be incorrect.">
              <a:extLst>
                <a:ext uri="{FF2B5EF4-FFF2-40B4-BE49-F238E27FC236}">
                  <a16:creationId xmlns:a16="http://schemas.microsoft.com/office/drawing/2014/main" id="{FA1E5D03-520D-F821-39AB-924200B6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043" y="859657"/>
              <a:ext cx="1342523" cy="1286115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7E1563-A1CF-A470-6BD3-175F1624BC74}"/>
                </a:ext>
              </a:extLst>
            </p:cNvPr>
            <p:cNvSpPr txBox="1"/>
            <p:nvPr/>
          </p:nvSpPr>
          <p:spPr>
            <a:xfrm>
              <a:off x="2348046" y="4203989"/>
              <a:ext cx="1641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Linh kiện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nhựa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ngoại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quan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BE318A-966D-C094-9A7A-E9975A666772}"/>
                </a:ext>
              </a:extLst>
            </p:cNvPr>
            <p:cNvSpPr txBox="1"/>
            <p:nvPr/>
          </p:nvSpPr>
          <p:spPr>
            <a:xfrm>
              <a:off x="1062089" y="6459598"/>
              <a:ext cx="1890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Ép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dập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kim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loại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0F7248-7E83-81C5-1825-3AD377232104}"/>
                </a:ext>
              </a:extLst>
            </p:cNvPr>
            <p:cNvSpPr/>
            <p:nvPr/>
          </p:nvSpPr>
          <p:spPr>
            <a:xfrm>
              <a:off x="-107684" y="4534044"/>
              <a:ext cx="1895742" cy="3878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00"/>
                  </a:solidFill>
                </a:rPr>
                <a:t>Lazer Printer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89EA0B6-B90A-83F4-0E75-9700CD87DA0E}"/>
              </a:ext>
            </a:extLst>
          </p:cNvPr>
          <p:cNvSpPr txBox="1"/>
          <p:nvPr/>
        </p:nvSpPr>
        <p:spPr>
          <a:xfrm>
            <a:off x="4297820" y="175972"/>
            <a:ext cx="3931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rgbClr val="FFFF00"/>
                </a:solidFill>
              </a:rPr>
              <a:t>Kết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cấu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khuôn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ép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nhựa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và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khuôn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dập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kim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loại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3190A8-AD35-5AFA-96D5-B98C3B4D103D}"/>
              </a:ext>
            </a:extLst>
          </p:cNvPr>
          <p:cNvSpPr txBox="1"/>
          <p:nvPr/>
        </p:nvSpPr>
        <p:spPr>
          <a:xfrm>
            <a:off x="8450413" y="160583"/>
            <a:ext cx="3628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FFFF00"/>
                </a:solidFill>
              </a:rPr>
              <a:t>Các </a:t>
            </a:r>
            <a:r>
              <a:rPr lang="en-US" sz="2000" b="1" dirty="0" err="1">
                <a:solidFill>
                  <a:srgbClr val="FFFF00"/>
                </a:solidFill>
              </a:rPr>
              <a:t>máy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gia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công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9FF209-E397-D2EC-D2F6-89382D6CD80F}"/>
              </a:ext>
            </a:extLst>
          </p:cNvPr>
          <p:cNvSpPr txBox="1"/>
          <p:nvPr/>
        </p:nvSpPr>
        <p:spPr>
          <a:xfrm>
            <a:off x="0" y="35276"/>
            <a:ext cx="43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17E8B-A3FC-6A8A-123F-23C11FC37DB2}"/>
              </a:ext>
            </a:extLst>
          </p:cNvPr>
          <p:cNvSpPr txBox="1"/>
          <p:nvPr/>
        </p:nvSpPr>
        <p:spPr>
          <a:xfrm>
            <a:off x="4373598" y="3352055"/>
            <a:ext cx="3617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FFFF00"/>
                </a:solidFill>
              </a:rPr>
              <a:t>Các </a:t>
            </a:r>
            <a:r>
              <a:rPr lang="en-US" sz="2000" b="1" dirty="0" err="1">
                <a:solidFill>
                  <a:srgbClr val="FFFF00"/>
                </a:solidFill>
              </a:rPr>
              <a:t>máy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và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dụng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cụ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đo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đạc</a:t>
            </a:r>
            <a:endParaRPr lang="en-US" sz="2000" b="1" dirty="0">
              <a:solidFill>
                <a:srgbClr val="FFFF00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374CACA-573A-ABB8-2ADD-4EE5F32C8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64778" y="1813875"/>
            <a:ext cx="1731846" cy="1272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3" name="Picture 52" descr="A close-up of a key&#10;&#10;AI-generated content may be incorrect.">
            <a:extLst>
              <a:ext uri="{FF2B5EF4-FFF2-40B4-BE49-F238E27FC236}">
                <a16:creationId xmlns:a16="http://schemas.microsoft.com/office/drawing/2014/main" id="{369177C8-8DAA-D76E-DCDA-ACD84B4AA0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392" y="1785572"/>
            <a:ext cx="1903619" cy="1272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3A0312-4A64-92E1-9B90-4C0CE29CB827}"/>
              </a:ext>
            </a:extLst>
          </p:cNvPr>
          <p:cNvSpPr txBox="1"/>
          <p:nvPr/>
        </p:nvSpPr>
        <p:spPr>
          <a:xfrm>
            <a:off x="4330700" y="834785"/>
            <a:ext cx="4139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FFFF00"/>
                </a:solidFill>
              </a:rPr>
              <a:t>Kết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cấu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khuôn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đúc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nhựa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và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ép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dập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kim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loại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tấm</a:t>
            </a:r>
            <a:r>
              <a:rPr lang="en-US" sz="1400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FF00"/>
                </a:solidFill>
              </a:rPr>
              <a:t>Nguyên </a:t>
            </a:r>
            <a:r>
              <a:rPr lang="en-US" sz="1400" dirty="0" err="1">
                <a:solidFill>
                  <a:srgbClr val="FFFF00"/>
                </a:solidFill>
              </a:rPr>
              <a:t>lí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hoạt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động</a:t>
            </a:r>
            <a:r>
              <a:rPr lang="en-US" sz="1400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FF00"/>
                </a:solidFill>
              </a:rPr>
              <a:t>Các </a:t>
            </a:r>
            <a:r>
              <a:rPr lang="en-US" sz="1400" dirty="0" err="1">
                <a:solidFill>
                  <a:srgbClr val="FFFF00"/>
                </a:solidFill>
              </a:rPr>
              <a:t>vấn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đề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lỗi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và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các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xử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lí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trong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quá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trình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vận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hành</a:t>
            </a:r>
            <a:r>
              <a:rPr lang="en-US" sz="1400" dirty="0">
                <a:solidFill>
                  <a:srgbClr val="FFFF00"/>
                </a:solidFill>
              </a:rPr>
              <a:t>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77C5F-1FD1-EDF8-B0C6-9BF24D5E7B68}"/>
              </a:ext>
            </a:extLst>
          </p:cNvPr>
          <p:cNvCxnSpPr>
            <a:cxnSpLocks/>
          </p:cNvCxnSpPr>
          <p:nvPr/>
        </p:nvCxnSpPr>
        <p:spPr>
          <a:xfrm>
            <a:off x="4491402" y="3228945"/>
            <a:ext cx="746017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9F510C-6F2E-60E1-5655-45F8A780299A}"/>
              </a:ext>
            </a:extLst>
          </p:cNvPr>
          <p:cNvCxnSpPr>
            <a:cxnSpLocks/>
          </p:cNvCxnSpPr>
          <p:nvPr/>
        </p:nvCxnSpPr>
        <p:spPr>
          <a:xfrm flipH="1">
            <a:off x="8398572" y="331672"/>
            <a:ext cx="8827" cy="61553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Picture 16" descr="A machine with a screen and buttons&#10;&#10;AI-generated content may be incorrect.">
            <a:extLst>
              <a:ext uri="{FF2B5EF4-FFF2-40B4-BE49-F238E27FC236}">
                <a16:creationId xmlns:a16="http://schemas.microsoft.com/office/drawing/2014/main" id="{6E1C0AE2-AF4E-E37A-2833-B6EA3E265B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421" y="1883599"/>
            <a:ext cx="1742471" cy="11332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75CCA7-E2AE-C605-C082-26C32B133A6A}"/>
              </a:ext>
            </a:extLst>
          </p:cNvPr>
          <p:cNvSpPr txBox="1"/>
          <p:nvPr/>
        </p:nvSpPr>
        <p:spPr>
          <a:xfrm>
            <a:off x="8576927" y="558496"/>
            <a:ext cx="35448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FFFF00"/>
                </a:solidFill>
              </a:rPr>
              <a:t>Hiểu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biết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nhất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định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về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các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loại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máy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gia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công</a:t>
            </a:r>
            <a:r>
              <a:rPr lang="en-US" sz="1400" dirty="0">
                <a:solidFill>
                  <a:srgbClr val="FFFF00"/>
                </a:solidFill>
              </a:rPr>
              <a:t> cut </a:t>
            </a:r>
            <a:r>
              <a:rPr lang="en-US" sz="1400" dirty="0" err="1">
                <a:solidFill>
                  <a:srgbClr val="FFFF00"/>
                </a:solidFill>
              </a:rPr>
              <a:t>gọt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kim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loại</a:t>
            </a:r>
            <a:r>
              <a:rPr lang="en-US" sz="1400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FF00"/>
                </a:solidFill>
              </a:rPr>
              <a:t>Trung </a:t>
            </a:r>
            <a:r>
              <a:rPr lang="en-US" sz="1400" dirty="0" err="1">
                <a:solidFill>
                  <a:srgbClr val="FFFF00"/>
                </a:solidFill>
              </a:rPr>
              <a:t>tâm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gia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công</a:t>
            </a:r>
            <a:r>
              <a:rPr lang="en-US" sz="1400" dirty="0">
                <a:solidFill>
                  <a:srgbClr val="FFFF00"/>
                </a:solidFill>
              </a:rPr>
              <a:t> CNC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FFFF00"/>
                </a:solidFill>
              </a:rPr>
              <a:t>Máy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cắt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dây</a:t>
            </a:r>
            <a:r>
              <a:rPr lang="en-US" sz="1400" dirty="0">
                <a:solidFill>
                  <a:srgbClr val="FFFF00"/>
                </a:solidFill>
              </a:rPr>
              <a:t> - Wire cut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FFFF00"/>
                </a:solidFill>
              </a:rPr>
              <a:t>Máy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Xung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điện</a:t>
            </a:r>
            <a:r>
              <a:rPr lang="en-US" sz="1400" dirty="0">
                <a:solidFill>
                  <a:srgbClr val="FFFF00"/>
                </a:solidFill>
              </a:rPr>
              <a:t> EDM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FFFF00"/>
                </a:solidFill>
              </a:rPr>
              <a:t>Tiện</a:t>
            </a:r>
            <a:r>
              <a:rPr lang="en-US" sz="1400" dirty="0">
                <a:solidFill>
                  <a:srgbClr val="FFFF00"/>
                </a:solidFill>
              </a:rPr>
              <a:t>, </a:t>
            </a:r>
            <a:r>
              <a:rPr lang="en-US" sz="1400" dirty="0" err="1">
                <a:solidFill>
                  <a:srgbClr val="FFFF00"/>
                </a:solidFill>
              </a:rPr>
              <a:t>mài</a:t>
            </a:r>
            <a:r>
              <a:rPr lang="en-US" sz="1400" dirty="0">
                <a:solidFill>
                  <a:srgbClr val="FFFF00"/>
                </a:solidFill>
              </a:rPr>
              <a:t>, </a:t>
            </a:r>
            <a:r>
              <a:rPr lang="en-US" sz="1400" dirty="0" err="1">
                <a:solidFill>
                  <a:srgbClr val="FFFF00"/>
                </a:solidFill>
              </a:rPr>
              <a:t>khoan</a:t>
            </a:r>
            <a:r>
              <a:rPr lang="en-US" sz="1400" dirty="0">
                <a:solidFill>
                  <a:srgbClr val="FFFF00"/>
                </a:solidFill>
              </a:rPr>
              <a:t>…</a:t>
            </a:r>
          </a:p>
        </p:txBody>
      </p:sp>
      <p:pic>
        <p:nvPicPr>
          <p:cNvPr id="23" name="Picture 22" descr="A machine with a long pole&#10;&#10;AI-generated content may be incorrect.">
            <a:extLst>
              <a:ext uri="{FF2B5EF4-FFF2-40B4-BE49-F238E27FC236}">
                <a16:creationId xmlns:a16="http://schemas.microsoft.com/office/drawing/2014/main" id="{27AA1634-4F44-E674-D9D4-48E7CB74A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464" y="5391653"/>
            <a:ext cx="1337204" cy="1340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close-up of a measuring device&#10;&#10;AI-generated content may be incorrect.">
            <a:extLst>
              <a:ext uri="{FF2B5EF4-FFF2-40B4-BE49-F238E27FC236}">
                <a16:creationId xmlns:a16="http://schemas.microsoft.com/office/drawing/2014/main" id="{40AFE566-6FE9-1006-BBFE-A994FF8011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651" y="5424256"/>
            <a:ext cx="1099700" cy="12903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3D3729E-122A-09BD-8C2F-42D45771BCFA}"/>
              </a:ext>
            </a:extLst>
          </p:cNvPr>
          <p:cNvSpPr txBox="1"/>
          <p:nvPr/>
        </p:nvSpPr>
        <p:spPr>
          <a:xfrm>
            <a:off x="4446031" y="3733249"/>
            <a:ext cx="35448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FFFF00"/>
                </a:solidFill>
              </a:rPr>
              <a:t>Có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hiểu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biết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chức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năng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và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nguyên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lí</a:t>
            </a:r>
            <a:r>
              <a:rPr lang="en-US" sz="1400" dirty="0">
                <a:solidFill>
                  <a:srgbClr val="FFFF00"/>
                </a:solidFill>
              </a:rPr>
              <a:t> 1 </a:t>
            </a:r>
            <a:r>
              <a:rPr lang="en-US" sz="1400" dirty="0" err="1">
                <a:solidFill>
                  <a:srgbClr val="FFFF00"/>
                </a:solidFill>
              </a:rPr>
              <a:t>số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dụng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cụ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và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máy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đo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đạc</a:t>
            </a:r>
            <a:endParaRPr lang="en-US" sz="14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FFFF00"/>
                </a:solidFill>
              </a:rPr>
              <a:t>Máy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đo</a:t>
            </a:r>
            <a:r>
              <a:rPr lang="en-US" sz="1400" dirty="0">
                <a:solidFill>
                  <a:srgbClr val="FFFF00"/>
                </a:solidFill>
              </a:rPr>
              <a:t> 3D – CMM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FFFF00"/>
                </a:solidFill>
              </a:rPr>
              <a:t>Máy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đo</a:t>
            </a:r>
            <a:r>
              <a:rPr lang="en-US" sz="1400" dirty="0">
                <a:solidFill>
                  <a:srgbClr val="FFFF00"/>
                </a:solidFill>
              </a:rPr>
              <a:t> 2D – Microscope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FF00"/>
                </a:solidFill>
              </a:rPr>
              <a:t>High </a:t>
            </a:r>
            <a:r>
              <a:rPr lang="en-US" sz="1400" dirty="0" err="1">
                <a:solidFill>
                  <a:srgbClr val="FFFF00"/>
                </a:solidFill>
              </a:rPr>
              <a:t>gause</a:t>
            </a:r>
            <a:endParaRPr lang="en-US" sz="14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FF00"/>
                </a:solidFill>
              </a:rPr>
              <a:t>Pin </a:t>
            </a:r>
            <a:r>
              <a:rPr lang="en-US" sz="1400" dirty="0" err="1">
                <a:solidFill>
                  <a:srgbClr val="FFFF00"/>
                </a:solidFill>
              </a:rPr>
              <a:t>gause</a:t>
            </a:r>
            <a:endParaRPr lang="en-US" sz="14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FF00"/>
                </a:solidFill>
              </a:rPr>
              <a:t>Block </a:t>
            </a:r>
            <a:r>
              <a:rPr lang="en-US" sz="1400" dirty="0" err="1">
                <a:solidFill>
                  <a:srgbClr val="FFFF00"/>
                </a:solidFill>
              </a:rPr>
              <a:t>gause</a:t>
            </a:r>
            <a:endParaRPr lang="en-US" sz="14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FFFF00"/>
                </a:solidFill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503429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FA58F-6E7E-4B6C-35A6-C3E45E9E7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F55D5E5-3CD2-5ED3-5B8B-C201C392F0EA}"/>
              </a:ext>
            </a:extLst>
          </p:cNvPr>
          <p:cNvSpPr txBox="1"/>
          <p:nvPr/>
        </p:nvSpPr>
        <p:spPr>
          <a:xfrm>
            <a:off x="0" y="35276"/>
            <a:ext cx="43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Skill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48DB59-098F-7358-6DC9-4E64576AB95C}"/>
              </a:ext>
            </a:extLst>
          </p:cNvPr>
          <p:cNvCxnSpPr/>
          <p:nvPr/>
        </p:nvCxnSpPr>
        <p:spPr>
          <a:xfrm>
            <a:off x="342900" y="3533775"/>
            <a:ext cx="1126807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6A87DA-7913-97A3-F4EB-816E4466C471}"/>
              </a:ext>
            </a:extLst>
          </p:cNvPr>
          <p:cNvCxnSpPr>
            <a:cxnSpLocks/>
          </p:cNvCxnSpPr>
          <p:nvPr/>
        </p:nvCxnSpPr>
        <p:spPr>
          <a:xfrm flipV="1">
            <a:off x="5981700" y="690562"/>
            <a:ext cx="0" cy="54768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59D666-604F-D76A-F73F-A87588AB278F}"/>
              </a:ext>
            </a:extLst>
          </p:cNvPr>
          <p:cNvSpPr txBox="1"/>
          <p:nvPr/>
        </p:nvSpPr>
        <p:spPr>
          <a:xfrm>
            <a:off x="342899" y="625886"/>
            <a:ext cx="362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rgbClr val="FFFF00"/>
                </a:solidFill>
              </a:rPr>
              <a:t>Làm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việc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với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nhà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cung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cấp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0849F-CF56-EC4E-592C-D90FA327085D}"/>
              </a:ext>
            </a:extLst>
          </p:cNvPr>
          <p:cNvSpPr txBox="1"/>
          <p:nvPr/>
        </p:nvSpPr>
        <p:spPr>
          <a:xfrm>
            <a:off x="399299" y="942907"/>
            <a:ext cx="3629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rgbClr val="FFFF00"/>
                </a:solidFill>
              </a:rPr>
              <a:t>Tổ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chức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00"/>
                </a:solidFill>
              </a:rPr>
              <a:t>Thảo </a:t>
            </a:r>
            <a:r>
              <a:rPr lang="en-US" sz="1600" dirty="0" err="1">
                <a:solidFill>
                  <a:srgbClr val="FFFF00"/>
                </a:solidFill>
              </a:rPr>
              <a:t>luận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00"/>
                </a:solidFill>
              </a:rPr>
              <a:t>Thương </a:t>
            </a:r>
            <a:r>
              <a:rPr lang="en-US" sz="1600" dirty="0" err="1">
                <a:solidFill>
                  <a:srgbClr val="FFFF00"/>
                </a:solidFill>
              </a:rPr>
              <a:t>lượng</a:t>
            </a:r>
            <a:endParaRPr lang="en-US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rgbClr val="FFFF00"/>
                </a:solidFill>
              </a:rPr>
              <a:t>Đưa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ra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quyết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định</a:t>
            </a:r>
            <a:endParaRPr lang="en-US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00"/>
                </a:solidFill>
              </a:rPr>
              <a:t>…</a:t>
            </a:r>
          </a:p>
          <a:p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14F210-1EDF-71A7-12D7-F011BD88476C}"/>
              </a:ext>
            </a:extLst>
          </p:cNvPr>
          <p:cNvSpPr txBox="1"/>
          <p:nvPr/>
        </p:nvSpPr>
        <p:spPr>
          <a:xfrm>
            <a:off x="6176964" y="625886"/>
            <a:ext cx="362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rgbClr val="FFFF00"/>
                </a:solidFill>
              </a:rPr>
              <a:t>Phân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tích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và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xứ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lí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vấn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đề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21187B-EECF-8625-5245-DE6C05788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r="5010" b="8087"/>
          <a:stretch/>
        </p:blipFill>
        <p:spPr>
          <a:xfrm>
            <a:off x="2782704" y="1733553"/>
            <a:ext cx="3003734" cy="1695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11F1197-46B3-A8EF-EA7D-42CC6784AC49}"/>
              </a:ext>
            </a:extLst>
          </p:cNvPr>
          <p:cNvSpPr txBox="1"/>
          <p:nvPr/>
        </p:nvSpPr>
        <p:spPr>
          <a:xfrm>
            <a:off x="6176963" y="936782"/>
            <a:ext cx="3933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rgbClr val="FFFF00"/>
                </a:solidFill>
              </a:rPr>
              <a:t>Phân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tích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dữ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liệu</a:t>
            </a:r>
            <a:r>
              <a:rPr lang="en-US" sz="1600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rgbClr val="FFFF00"/>
                </a:solidFill>
              </a:rPr>
              <a:t>Điều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tra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nguyên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nhân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với</a:t>
            </a:r>
            <a:r>
              <a:rPr lang="en-US" sz="1600" dirty="0">
                <a:solidFill>
                  <a:srgbClr val="FFFF00"/>
                </a:solidFill>
              </a:rPr>
              <a:t> 5-Why?,5W2H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00"/>
                </a:solidFill>
              </a:rPr>
              <a:t>Phương </a:t>
            </a:r>
            <a:r>
              <a:rPr lang="en-US" sz="1600" dirty="0" err="1">
                <a:solidFill>
                  <a:srgbClr val="FFFF00"/>
                </a:solidFill>
              </a:rPr>
              <a:t>pháp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thực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hiện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công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việc</a:t>
            </a:r>
            <a:r>
              <a:rPr lang="en-US" sz="1600" dirty="0">
                <a:solidFill>
                  <a:srgbClr val="FFFF00"/>
                </a:solidFill>
              </a:rPr>
              <a:t> PDCA (Plan-Do-Check-Action)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00"/>
                </a:solidFill>
              </a:rPr>
              <a:t>Báo </a:t>
            </a:r>
            <a:r>
              <a:rPr lang="en-US" sz="1600" dirty="0" err="1">
                <a:solidFill>
                  <a:srgbClr val="FFFF00"/>
                </a:solidFill>
              </a:rPr>
              <a:t>cáo</a:t>
            </a:r>
            <a:r>
              <a:rPr lang="en-US" sz="1600" dirty="0">
                <a:solidFill>
                  <a:srgbClr val="FFFF00"/>
                </a:solidFill>
              </a:rPr>
              <a:t>- Liên </a:t>
            </a:r>
            <a:r>
              <a:rPr lang="en-US" sz="1600" dirty="0" err="1">
                <a:solidFill>
                  <a:srgbClr val="FFFF00"/>
                </a:solidFill>
              </a:rPr>
              <a:t>lạc</a:t>
            </a:r>
            <a:r>
              <a:rPr lang="en-US" sz="1600" dirty="0">
                <a:solidFill>
                  <a:srgbClr val="FFFF00"/>
                </a:solidFill>
              </a:rPr>
              <a:t>- Thảo </a:t>
            </a:r>
            <a:r>
              <a:rPr lang="en-US" sz="1600" dirty="0" err="1">
                <a:solidFill>
                  <a:srgbClr val="FFFF00"/>
                </a:solidFill>
              </a:rPr>
              <a:t>luận</a:t>
            </a:r>
            <a:endParaRPr lang="en-US" sz="1600" dirty="0">
              <a:solidFill>
                <a:srgbClr val="FFFF00"/>
              </a:solidFill>
            </a:endParaRPr>
          </a:p>
        </p:txBody>
      </p:sp>
      <p:pic>
        <p:nvPicPr>
          <p:cNvPr id="29" name="Picture 28" descr="A group of people in a meeting&#10;&#10;AI-generated content may be incorrect.">
            <a:extLst>
              <a:ext uri="{FF2B5EF4-FFF2-40B4-BE49-F238E27FC236}">
                <a16:creationId xmlns:a16="http://schemas.microsoft.com/office/drawing/2014/main" id="{AD58C24B-CEAF-8B88-F4BA-ACE954727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989" y="1895475"/>
            <a:ext cx="1914801" cy="15335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DB28068-51BF-1C30-CB9F-E29A44B1D8E9}"/>
              </a:ext>
            </a:extLst>
          </p:cNvPr>
          <p:cNvSpPr txBox="1"/>
          <p:nvPr/>
        </p:nvSpPr>
        <p:spPr>
          <a:xfrm>
            <a:off x="342898" y="3653765"/>
            <a:ext cx="3629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FF00"/>
                </a:solidFill>
              </a:rPr>
              <a:t>Management </a:t>
            </a:r>
          </a:p>
          <a:p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32" name="Picture 31" descr="A diagram of a problem&#10;&#10;AI-generated content may be incorrect.">
            <a:extLst>
              <a:ext uri="{FF2B5EF4-FFF2-40B4-BE49-F238E27FC236}">
                <a16:creationId xmlns:a16="http://schemas.microsoft.com/office/drawing/2014/main" id="{883AB92E-9210-E937-62AF-E287B2752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3" y="2297124"/>
            <a:ext cx="1466950" cy="10985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81A14D0-E55F-5DAB-1D87-7E768121030B}"/>
              </a:ext>
            </a:extLst>
          </p:cNvPr>
          <p:cNvSpPr txBox="1"/>
          <p:nvPr/>
        </p:nvSpPr>
        <p:spPr>
          <a:xfrm>
            <a:off x="422001" y="4001289"/>
            <a:ext cx="45214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rgbClr val="FFFF00"/>
                </a:solidFill>
              </a:rPr>
              <a:t>Phân</a:t>
            </a:r>
            <a:r>
              <a:rPr lang="en-US" sz="1600" dirty="0">
                <a:solidFill>
                  <a:srgbClr val="FFFF00"/>
                </a:solidFill>
              </a:rPr>
              <a:t> chia </a:t>
            </a:r>
            <a:r>
              <a:rPr lang="en-US" sz="1600" dirty="0" err="1">
                <a:solidFill>
                  <a:srgbClr val="FFFF00"/>
                </a:solidFill>
              </a:rPr>
              <a:t>công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việc</a:t>
            </a:r>
            <a:endParaRPr lang="en-US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rgbClr val="FFFF00"/>
                </a:solidFill>
              </a:rPr>
              <a:t>Phân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tích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và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xây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dựng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mục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tiêu</a:t>
            </a:r>
            <a:endParaRPr lang="en-US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rgbClr val="FFFF00"/>
                </a:solidFill>
              </a:rPr>
              <a:t>Thiết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lập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kế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hoạch</a:t>
            </a:r>
            <a:endParaRPr lang="en-US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00"/>
                </a:solidFill>
              </a:rPr>
              <a:t>Quản </a:t>
            </a:r>
            <a:r>
              <a:rPr lang="en-US" sz="1600" dirty="0" err="1">
                <a:solidFill>
                  <a:srgbClr val="FFFF00"/>
                </a:solidFill>
              </a:rPr>
              <a:t>lí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tiến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độ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và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xử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lí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vấn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đề</a:t>
            </a:r>
            <a:endParaRPr lang="en-US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00"/>
                </a:solidFill>
              </a:rPr>
              <a:t>Review </a:t>
            </a:r>
            <a:r>
              <a:rPr lang="en-US" sz="1600" dirty="0" err="1">
                <a:solidFill>
                  <a:srgbClr val="FFFF00"/>
                </a:solidFill>
              </a:rPr>
              <a:t>kết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quả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và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đưa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ra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hành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động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cải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tiến</a:t>
            </a:r>
            <a:endParaRPr lang="en-US" sz="1600" dirty="0">
              <a:solidFill>
                <a:srgbClr val="FFFF00"/>
              </a:solidFill>
            </a:endParaRPr>
          </a:p>
          <a:p>
            <a:r>
              <a:rPr lang="en-US" sz="1600" dirty="0">
                <a:solidFill>
                  <a:srgbClr val="FFFF00"/>
                </a:solidFill>
              </a:rPr>
              <a:t>…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FFFF00"/>
              </a:solidFill>
            </a:endParaRPr>
          </a:p>
          <a:p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9BCAAA-861B-CC84-FFCA-AB387420521A}"/>
              </a:ext>
            </a:extLst>
          </p:cNvPr>
          <p:cNvSpPr txBox="1"/>
          <p:nvPr/>
        </p:nvSpPr>
        <p:spPr>
          <a:xfrm>
            <a:off x="6064168" y="3653765"/>
            <a:ext cx="3629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FF00"/>
                </a:solidFill>
              </a:rPr>
              <a:t>Others </a:t>
            </a:r>
          </a:p>
          <a:p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36C13C-5A15-7D50-4B1D-C9BAC632CCB5}"/>
              </a:ext>
            </a:extLst>
          </p:cNvPr>
          <p:cNvSpPr txBox="1"/>
          <p:nvPr/>
        </p:nvSpPr>
        <p:spPr>
          <a:xfrm>
            <a:off x="6106976" y="3976930"/>
            <a:ext cx="56138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00"/>
                </a:solidFill>
              </a:rPr>
              <a:t>MS Office.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rgbClr val="FFFF00"/>
                </a:solidFill>
              </a:rPr>
              <a:t>Phần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mềm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vẽ</a:t>
            </a:r>
            <a:r>
              <a:rPr lang="en-US" sz="1600" dirty="0">
                <a:solidFill>
                  <a:srgbClr val="FFFF00"/>
                </a:solidFill>
              </a:rPr>
              <a:t> 3D NX, 2D </a:t>
            </a:r>
            <a:r>
              <a:rPr lang="en-US" sz="1600" dirty="0" err="1">
                <a:solidFill>
                  <a:srgbClr val="FFFF00"/>
                </a:solidFill>
              </a:rPr>
              <a:t>Autocad</a:t>
            </a:r>
            <a:r>
              <a:rPr lang="en-US" sz="1600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Lập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trình</a:t>
            </a:r>
            <a:r>
              <a:rPr lang="en-US" sz="1600" dirty="0">
                <a:solidFill>
                  <a:srgbClr val="FFFF00"/>
                </a:solidFill>
              </a:rPr>
              <a:t> (</a:t>
            </a:r>
            <a:r>
              <a:rPr lang="en-US" sz="1600" dirty="0" err="1">
                <a:solidFill>
                  <a:srgbClr val="FFFF00"/>
                </a:solidFill>
              </a:rPr>
              <a:t>Sở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thích</a:t>
            </a:r>
            <a:r>
              <a:rPr lang="en-US" sz="1600" dirty="0">
                <a:solidFill>
                  <a:srgbClr val="FFFF00"/>
                </a:solidFill>
              </a:rPr>
              <a:t>)- Angular, C#.</a:t>
            </a:r>
            <a:r>
              <a:rPr lang="en-US" sz="1600" dirty="0" err="1">
                <a:solidFill>
                  <a:srgbClr val="FFFF00"/>
                </a:solidFill>
              </a:rPr>
              <a:t>netCore</a:t>
            </a:r>
            <a:r>
              <a:rPr lang="en-US" sz="1600" dirty="0">
                <a:solidFill>
                  <a:srgbClr val="FFFF00"/>
                </a:solidFill>
              </a:rPr>
              <a:t>, </a:t>
            </a:r>
            <a:r>
              <a:rPr lang="en-US" sz="1600" dirty="0" err="1">
                <a:solidFill>
                  <a:srgbClr val="FFFF00"/>
                </a:solidFill>
              </a:rPr>
              <a:t>Postgresql</a:t>
            </a:r>
            <a:endParaRPr lang="en-US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00"/>
                </a:solidFill>
              </a:rPr>
              <a:t>…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A802EBF-10BF-C2B0-FFDB-66DBC1B66C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01" t="14200" r="4780"/>
          <a:stretch/>
        </p:blipFill>
        <p:spPr>
          <a:xfrm>
            <a:off x="3528806" y="5335710"/>
            <a:ext cx="2217875" cy="1321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4023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5CC457-EA49-1F13-FF69-B2FA5596F6DD}"/>
              </a:ext>
            </a:extLst>
          </p:cNvPr>
          <p:cNvSpPr txBox="1"/>
          <p:nvPr/>
        </p:nvSpPr>
        <p:spPr>
          <a:xfrm>
            <a:off x="0" y="35276"/>
            <a:ext cx="43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</a:rPr>
              <a:t>Giải</a:t>
            </a:r>
            <a:r>
              <a:rPr lang="en-US" sz="2800" b="1" dirty="0">
                <a:solidFill>
                  <a:srgbClr val="FFFF00"/>
                </a:solidFill>
              </a:rPr>
              <a:t> </a:t>
            </a:r>
            <a:r>
              <a:rPr lang="en-US" sz="2800" b="1" dirty="0" err="1">
                <a:solidFill>
                  <a:srgbClr val="FFFF00"/>
                </a:solidFill>
              </a:rPr>
              <a:t>thưởng</a:t>
            </a:r>
            <a:endParaRPr 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956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2427</TotalTime>
  <Words>582</Words>
  <Application>Microsoft Office PowerPoint</Application>
  <PresentationFormat>Widescreen</PresentationFormat>
  <Paragraphs>124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quy.nguyen324</dc:creator>
  <cp:lastModifiedBy>quy.nguyen324</cp:lastModifiedBy>
  <cp:revision>30</cp:revision>
  <dcterms:created xsi:type="dcterms:W3CDTF">2025-11-26T01:09:21Z</dcterms:created>
  <dcterms:modified xsi:type="dcterms:W3CDTF">2025-12-03T10:18:30Z</dcterms:modified>
</cp:coreProperties>
</file>